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301" r:id="rId3"/>
    <p:sldId id="300" r:id="rId4"/>
    <p:sldId id="260" r:id="rId5"/>
    <p:sldId id="258" r:id="rId6"/>
    <p:sldId id="259" r:id="rId7"/>
    <p:sldId id="283" r:id="rId8"/>
    <p:sldId id="285" r:id="rId9"/>
    <p:sldId id="286" r:id="rId10"/>
    <p:sldId id="288" r:id="rId11"/>
    <p:sldId id="315" r:id="rId12"/>
    <p:sldId id="310" r:id="rId13"/>
    <p:sldId id="261" r:id="rId14"/>
    <p:sldId id="266" r:id="rId15"/>
    <p:sldId id="322" r:id="rId16"/>
    <p:sldId id="311" r:id="rId17"/>
    <p:sldId id="324" r:id="rId18"/>
    <p:sldId id="296" r:id="rId19"/>
    <p:sldId id="272" r:id="rId20"/>
    <p:sldId id="308" r:id="rId21"/>
    <p:sldId id="304" r:id="rId22"/>
    <p:sldId id="317" r:id="rId23"/>
    <p:sldId id="278" r:id="rId24"/>
    <p:sldId id="318" r:id="rId25"/>
    <p:sldId id="313" r:id="rId26"/>
    <p:sldId id="319" r:id="rId27"/>
    <p:sldId id="314" r:id="rId28"/>
    <p:sldId id="320" r:id="rId29"/>
    <p:sldId id="309" r:id="rId30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02" autoAdjust="0"/>
    <p:restoredTop sz="94660"/>
  </p:normalViewPr>
  <p:slideViewPr>
    <p:cSldViewPr>
      <p:cViewPr varScale="1">
        <p:scale>
          <a:sx n="79" d="100"/>
          <a:sy n="79" d="100"/>
        </p:scale>
        <p:origin x="-130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printerSettings" Target="printerSettings/printerSettings1.bin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000FAF-467E-41E5-91D5-A5D9F64D7EC3}" type="datetimeFigureOut">
              <a:rPr lang="pt-BR" smtClean="0"/>
              <a:pPr/>
              <a:t>27/04/15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83E4B6-1032-46C4-AC4D-92F755B6C027}" type="slidenum">
              <a:rPr lang="pt-BR" smtClean="0"/>
              <a:pPr/>
              <a:t>‹#›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691427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3E4B6-1032-46C4-AC4D-92F755B6C027}" type="slidenum">
              <a:rPr lang="pt-BR" smtClean="0"/>
              <a:pPr/>
              <a:t>1</a:t>
            </a:fld>
            <a:endParaRPr lang="pt-BR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3E4B6-1032-46C4-AC4D-92F755B6C027}" type="slidenum">
              <a:rPr lang="pt-BR" smtClean="0"/>
              <a:pPr/>
              <a:t>2</a:t>
            </a:fld>
            <a:endParaRPr lang="pt-BR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3E4B6-1032-46C4-AC4D-92F755B6C027}" type="slidenum">
              <a:rPr lang="pt-BR" smtClean="0"/>
              <a:pPr/>
              <a:t>3</a:t>
            </a:fld>
            <a:endParaRPr lang="pt-BR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3E4B6-1032-46C4-AC4D-92F755B6C027}" type="slidenum">
              <a:rPr lang="pt-BR" smtClean="0"/>
              <a:pPr/>
              <a:t>4</a:t>
            </a:fld>
            <a:endParaRPr lang="pt-BR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3E4B6-1032-46C4-AC4D-92F755B6C027}" type="slidenum">
              <a:rPr lang="pt-BR" smtClean="0"/>
              <a:pPr/>
              <a:t>5</a:t>
            </a:fld>
            <a:endParaRPr lang="pt-BR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3E4B6-1032-46C4-AC4D-92F755B6C027}" type="slidenum">
              <a:rPr lang="pt-BR" smtClean="0"/>
              <a:pPr/>
              <a:t>6</a:t>
            </a:fld>
            <a:endParaRPr lang="pt-BR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3E4B6-1032-46C4-AC4D-92F755B6C027}" type="slidenum">
              <a:rPr lang="pt-BR" smtClean="0"/>
              <a:pPr/>
              <a:t>7</a:t>
            </a:fld>
            <a:endParaRPr lang="pt-BR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3E4B6-1032-46C4-AC4D-92F755B6C027}" type="slidenum">
              <a:rPr lang="pt-BR" smtClean="0"/>
              <a:pPr/>
              <a:t>8</a:t>
            </a:fld>
            <a:endParaRPr lang="pt-BR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3E4B6-1032-46C4-AC4D-92F755B6C027}" type="slidenum">
              <a:rPr lang="pt-BR" smtClean="0"/>
              <a:pPr/>
              <a:t>9</a:t>
            </a:fld>
            <a:endParaRPr lang="pt-BR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3E4B6-1032-46C4-AC4D-92F755B6C027}" type="slidenum">
              <a:rPr lang="pt-BR" smtClean="0"/>
              <a:pPr/>
              <a:t>10</a:t>
            </a:fld>
            <a:endParaRPr lang="pt-BR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3E4B6-1032-46C4-AC4D-92F755B6C027}" type="slidenum">
              <a:rPr lang="pt-BR" smtClean="0"/>
              <a:pPr/>
              <a:t>11</a:t>
            </a:fld>
            <a:endParaRPr lang="pt-BR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3E4B6-1032-46C4-AC4D-92F755B6C027}" type="slidenum">
              <a:rPr lang="pt-BR" smtClean="0"/>
              <a:pPr/>
              <a:t>13</a:t>
            </a:fld>
            <a:endParaRPr lang="pt-BR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3E4B6-1032-46C4-AC4D-92F755B6C027}" type="slidenum">
              <a:rPr lang="pt-BR" smtClean="0"/>
              <a:pPr/>
              <a:t>14</a:t>
            </a:fld>
            <a:endParaRPr lang="pt-BR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3E4B6-1032-46C4-AC4D-92F755B6C027}" type="slidenum">
              <a:rPr lang="pt-BR" smtClean="0"/>
              <a:pPr/>
              <a:t>18</a:t>
            </a:fld>
            <a:endParaRPr lang="pt-BR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3E4B6-1032-46C4-AC4D-92F755B6C027}" type="slidenum">
              <a:rPr lang="pt-BR" smtClean="0"/>
              <a:pPr/>
              <a:t>19</a:t>
            </a:fld>
            <a:endParaRPr lang="pt-BR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3E4B6-1032-46C4-AC4D-92F755B6C027}" type="slidenum">
              <a:rPr lang="pt-BR" smtClean="0"/>
              <a:pPr/>
              <a:t>20</a:t>
            </a:fld>
            <a:endParaRPr lang="pt-BR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3E4B6-1032-46C4-AC4D-92F755B6C027}" type="slidenum">
              <a:rPr lang="pt-BR" smtClean="0"/>
              <a:pPr/>
              <a:t>21</a:t>
            </a:fld>
            <a:endParaRPr lang="pt-BR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3E4B6-1032-46C4-AC4D-92F755B6C027}" type="slidenum">
              <a:rPr lang="pt-BR" smtClean="0"/>
              <a:pPr/>
              <a:t>23</a:t>
            </a:fld>
            <a:endParaRPr lang="pt-BR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3E4B6-1032-46C4-AC4D-92F755B6C027}" type="slidenum">
              <a:rPr lang="pt-BR" smtClean="0"/>
              <a:pPr/>
              <a:t>24</a:t>
            </a:fld>
            <a:endParaRPr lang="pt-BR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3E4B6-1032-46C4-AC4D-92F755B6C027}" type="slidenum">
              <a:rPr lang="pt-BR" smtClean="0"/>
              <a:pPr/>
              <a:t>28</a:t>
            </a:fld>
            <a:endParaRPr lang="pt-BR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3E4B6-1032-46C4-AC4D-92F755B6C027}" type="slidenum">
              <a:rPr lang="pt-BR" smtClean="0"/>
              <a:pPr/>
              <a:t>29</a:t>
            </a:fld>
            <a:endParaRPr lang="pt-B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64BE8-2071-4FDB-BB46-C768902FFF52}" type="datetimeFigureOut">
              <a:rPr lang="pt-BR" smtClean="0"/>
              <a:pPr/>
              <a:t>27/04/15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72930-BA51-428C-8AB9-120B7D4BD7EA}" type="slidenum">
              <a:rPr lang="pt-BR" smtClean="0"/>
              <a:pPr/>
              <a:t>‹#›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-24"/>
            <a:ext cx="9144000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>
              <a:defRPr b="1" cap="none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defRPr>
            </a:lvl1pPr>
          </a:lstStyle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14282" y="1600200"/>
            <a:ext cx="8643998" cy="4525963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2pPr>
            <a:lvl3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3pPr>
            <a:lvl4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4pPr>
            <a:lvl5pPr>
              <a:buNone/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5pPr>
          </a:lstStyle>
          <a:p>
            <a:pPr lvl="0"/>
            <a:r>
              <a:rPr lang="pt-BR" dirty="0" smtClean="0"/>
              <a:t>Clique para editar os estilos do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0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64BE8-2071-4FDB-BB46-C768902FFF52}" type="datetimeFigureOut">
              <a:rPr lang="pt-BR" smtClean="0"/>
              <a:pPr/>
              <a:t>27/04/15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72930-BA51-428C-8AB9-120B7D4BD7EA}" type="slidenum">
              <a:rPr lang="pt-BR" smtClean="0"/>
              <a:pPr/>
              <a:t>‹#›</a:t>
            </a:fld>
            <a:endParaRPr lang="pt-B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 bldLvl="2">
        <p:tmplLst>
          <p:tmpl lvl="1">
            <p:tnLst>
              <p:par>
                <p:cTn xmlns:p14="http://schemas.microsoft.com/office/powerpoint/2010/main" presetID="53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xmlns:p14="http://schemas.microsoft.com/office/powerpoint/2010/main" presetID="53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xmlns:p14="http://schemas.microsoft.com/office/powerpoint/2010/main"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xmlns:p14="http://schemas.microsoft.com/office/powerpoint/2010/main"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64BE8-2071-4FDB-BB46-C768902FFF52}" type="datetimeFigureOut">
              <a:rPr lang="pt-BR" smtClean="0"/>
              <a:pPr/>
              <a:t>27/04/15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72930-BA51-428C-8AB9-120B7D4BD7EA}" type="slidenum">
              <a:rPr lang="pt-BR" smtClean="0"/>
              <a:pPr/>
              <a:t>‹#›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64BE8-2071-4FDB-BB46-C768902FFF52}" type="datetimeFigureOut">
              <a:rPr lang="pt-BR" smtClean="0"/>
              <a:pPr/>
              <a:t>27/04/15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72930-BA51-428C-8AB9-120B7D4BD7EA}" type="slidenum">
              <a:rPr lang="pt-BR" smtClean="0"/>
              <a:pPr/>
              <a:t>‹#›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64BE8-2071-4FDB-BB46-C768902FFF52}" type="datetimeFigureOut">
              <a:rPr lang="pt-BR" smtClean="0"/>
              <a:pPr/>
              <a:t>27/04/15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72930-BA51-428C-8AB9-120B7D4BD7EA}" type="slidenum">
              <a:rPr lang="pt-BR" smtClean="0"/>
              <a:pPr/>
              <a:t>‹#›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64BE8-2071-4FDB-BB46-C768902FFF52}" type="datetimeFigureOut">
              <a:rPr lang="pt-BR" smtClean="0"/>
              <a:pPr/>
              <a:t>27/04/15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72930-BA51-428C-8AB9-120B7D4BD7EA}" type="slidenum">
              <a:rPr lang="pt-BR" smtClean="0"/>
              <a:pPr/>
              <a:t>‹#›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64BE8-2071-4FDB-BB46-C768902FFF52}" type="datetimeFigureOut">
              <a:rPr lang="pt-BR" smtClean="0"/>
              <a:pPr/>
              <a:t>27/04/15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72930-BA51-428C-8AB9-120B7D4BD7EA}" type="slidenum">
              <a:rPr lang="pt-BR" smtClean="0"/>
              <a:pPr/>
              <a:t>‹#›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64BE8-2071-4FDB-BB46-C768902FFF52}" type="datetimeFigureOut">
              <a:rPr lang="pt-BR" smtClean="0"/>
              <a:pPr/>
              <a:t>27/04/15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72930-BA51-428C-8AB9-120B7D4BD7EA}" type="slidenum">
              <a:rPr lang="pt-BR" smtClean="0"/>
              <a:pPr/>
              <a:t>‹#›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64BE8-2071-4FDB-BB46-C768902FFF52}" type="datetimeFigureOut">
              <a:rPr lang="pt-BR" smtClean="0"/>
              <a:pPr/>
              <a:t>27/04/15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72930-BA51-428C-8AB9-120B7D4BD7EA}" type="slidenum">
              <a:rPr lang="pt-BR" smtClean="0"/>
              <a:pPr/>
              <a:t>‹#›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64BE8-2071-4FDB-BB46-C768902FFF52}" type="datetimeFigureOut">
              <a:rPr lang="pt-BR" smtClean="0"/>
              <a:pPr/>
              <a:t>27/04/15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72930-BA51-428C-8AB9-120B7D4BD7EA}" type="slidenum">
              <a:rPr lang="pt-BR" smtClean="0"/>
              <a:pPr/>
              <a:t>‹#›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64BE8-2071-4FDB-BB46-C768902FFF52}" type="datetimeFigureOut">
              <a:rPr lang="pt-BR" smtClean="0"/>
              <a:pPr/>
              <a:t>27/04/15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72930-BA51-428C-8AB9-120B7D4BD7EA}" type="slidenum">
              <a:rPr lang="pt-BR" smtClean="0"/>
              <a:pPr/>
              <a:t>‹#›</a:t>
            </a:fld>
            <a:endParaRPr lang="pt-B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D64BE8-2071-4FDB-BB46-C768902FFF52}" type="datetimeFigureOut">
              <a:rPr lang="pt-BR" smtClean="0"/>
              <a:pPr/>
              <a:t>27/04/15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C72930-BA51-428C-8AB9-120B7D4BD7EA}" type="slidenum">
              <a:rPr lang="pt-BR" smtClean="0"/>
              <a:pPr/>
              <a:t>‹#›</a:t>
            </a:fld>
            <a:endParaRPr lang="pt-B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g"/><Relationship Id="rId5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9.jpeg"/><Relationship Id="rId5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9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1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2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4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57158" y="887405"/>
            <a:ext cx="8501122" cy="2112967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sz="4000" b="1" dirty="0" smtClean="0">
                <a:solidFill>
                  <a:srgbClr val="C00000"/>
                </a:solidFill>
              </a:rPr>
              <a:t>Interior Point Methods Applied to </a:t>
            </a:r>
            <a:r>
              <a:rPr lang="en-US" sz="4000" b="1" dirty="0" err="1" smtClean="0">
                <a:solidFill>
                  <a:srgbClr val="C00000"/>
                </a:solidFill>
              </a:rPr>
              <a:t>Predispatch</a:t>
            </a:r>
            <a:r>
              <a:rPr lang="en-US" sz="4000" b="1" dirty="0" smtClean="0">
                <a:solidFill>
                  <a:srgbClr val="C00000"/>
                </a:solidFill>
              </a:rPr>
              <a:t> with Network Topology </a:t>
            </a:r>
            <a:r>
              <a:rPr lang="en-US" sz="4000" b="1" dirty="0" smtClean="0">
                <a:solidFill>
                  <a:srgbClr val="C00000"/>
                </a:solidFill>
              </a:rPr>
              <a:t>Manipulation Covering </a:t>
            </a:r>
            <a:r>
              <a:rPr lang="en-US" sz="4000" b="1" dirty="0">
                <a:solidFill>
                  <a:srgbClr val="C00000"/>
                </a:solidFill>
              </a:rPr>
              <a:t>B</a:t>
            </a:r>
            <a:r>
              <a:rPr lang="en-US" sz="4000" b="1" dirty="0" smtClean="0">
                <a:solidFill>
                  <a:srgbClr val="C00000"/>
                </a:solidFill>
              </a:rPr>
              <a:t>us and Transmission </a:t>
            </a:r>
            <a:r>
              <a:rPr lang="en-US" sz="4000" b="1" dirty="0">
                <a:solidFill>
                  <a:srgbClr val="C00000"/>
                </a:solidFill>
              </a:rPr>
              <a:t>L</a:t>
            </a:r>
            <a:r>
              <a:rPr lang="en-US" sz="4000" b="1" dirty="0" smtClean="0">
                <a:solidFill>
                  <a:srgbClr val="C00000"/>
                </a:solidFill>
              </a:rPr>
              <a:t>ines </a:t>
            </a:r>
            <a:r>
              <a:rPr lang="en-US" sz="4000" b="1" dirty="0">
                <a:solidFill>
                  <a:srgbClr val="C00000"/>
                </a:solidFill>
              </a:rPr>
              <a:t>S</a:t>
            </a:r>
            <a:r>
              <a:rPr lang="en-US" sz="4000" b="1" dirty="0" smtClean="0">
                <a:solidFill>
                  <a:srgbClr val="C00000"/>
                </a:solidFill>
              </a:rPr>
              <a:t>imultaneous</a:t>
            </a:r>
            <a:r>
              <a:rPr lang="en-US" b="1" dirty="0" smtClean="0">
                <a:solidFill>
                  <a:srgbClr val="C00000"/>
                </a:solidFill>
              </a:rPr>
              <a:t>ly</a:t>
            </a:r>
            <a:endParaRPr lang="pt-BR" b="1" i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203848" y="4409728"/>
            <a:ext cx="5796232" cy="2448272"/>
          </a:xfrm>
        </p:spPr>
        <p:txBody>
          <a:bodyPr>
            <a:normAutofit/>
          </a:bodyPr>
          <a:lstStyle/>
          <a:p>
            <a:r>
              <a:rPr lang="pt-BR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Aurelio</a:t>
            </a:r>
            <a:r>
              <a:rPr lang="pt-B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Oliveira – UNICAMP </a:t>
            </a:r>
          </a:p>
          <a:p>
            <a:r>
              <a:rPr lang="pt-B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Silvia Maria S. Carvalho - UFSCar</a:t>
            </a:r>
          </a:p>
          <a:p>
            <a:r>
              <a:rPr lang="pt-B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Christiano </a:t>
            </a:r>
            <a:r>
              <a:rPr lang="pt-B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Lyra- UNICAMP</a:t>
            </a:r>
          </a:p>
          <a:p>
            <a:endParaRPr lang="pt-BR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pt-BR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pt-BR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pt-B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6" descr="logo_fapesp.jpg"/>
          <p:cNvPicPr>
            <a:picLocks noChangeAspect="1"/>
          </p:cNvPicPr>
          <p:nvPr/>
        </p:nvPicPr>
        <p:blipFill>
          <a:blip r:embed="rId4" cstate="print">
            <a:alphaModFix amt="5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6021288"/>
            <a:ext cx="2532508" cy="5760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topo001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1" y="5229200"/>
            <a:ext cx="2749989" cy="7200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Brazilian</a:t>
            </a:r>
            <a:r>
              <a:rPr lang="pt-BR" dirty="0" smtClean="0"/>
              <a:t> System</a:t>
            </a:r>
            <a:endParaRPr lang="pt-BR" b="1" dirty="0">
              <a:solidFill>
                <a:srgbClr val="C00000"/>
              </a:solidFill>
            </a:endParaRPr>
          </a:p>
        </p:txBody>
      </p:sp>
      <p:sp>
        <p:nvSpPr>
          <p:cNvPr id="5" name="Text Box 235"/>
          <p:cNvSpPr txBox="1">
            <a:spLocks noGrp="1" noChangeArrowheads="1"/>
          </p:cNvSpPr>
          <p:nvPr>
            <p:ph idx="1"/>
          </p:nvPr>
        </p:nvSpPr>
        <p:spPr bwMode="auto">
          <a:xfrm>
            <a:off x="857224" y="1500174"/>
            <a:ext cx="6715172" cy="1771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5763" tIns="47881" rIns="95763" bIns="47881">
            <a:spAutoFit/>
          </a:bodyPr>
          <a:lstStyle/>
          <a:p>
            <a:pPr defTabSz="957263">
              <a:buFont typeface="Wingdings" pitchFamily="2" charset="2"/>
              <a:buChar char="v"/>
            </a:pPr>
            <a:r>
              <a:rPr lang="en-US" dirty="0" smtClean="0"/>
              <a:t>Interconnected System</a:t>
            </a:r>
          </a:p>
          <a:p>
            <a:pPr defTabSz="957263">
              <a:buFont typeface="Wingdings" pitchFamily="2" charset="2"/>
              <a:buChar char="v"/>
            </a:pPr>
            <a:r>
              <a:rPr lang="en-US" dirty="0" smtClean="0"/>
              <a:t>Predominantly Hydroelectric</a:t>
            </a:r>
          </a:p>
          <a:p>
            <a:pPr defTabSz="957263">
              <a:buFont typeface="Wingdings" pitchFamily="2" charset="2"/>
              <a:buChar char="v"/>
            </a:pPr>
            <a:r>
              <a:rPr lang="en-US" dirty="0" smtClean="0"/>
              <a:t>Large Reservoirs</a:t>
            </a:r>
            <a:endParaRPr lang="pt-BR" b="0" dirty="0">
              <a:solidFill>
                <a:schemeClr val="tx2"/>
              </a:solidFill>
            </a:endParaRPr>
          </a:p>
        </p:txBody>
      </p:sp>
      <p:sp>
        <p:nvSpPr>
          <p:cNvPr id="6" name="Text Box 233"/>
          <p:cNvSpPr txBox="1">
            <a:spLocks noChangeArrowheads="1"/>
          </p:cNvSpPr>
          <p:nvPr/>
        </p:nvSpPr>
        <p:spPr bwMode="auto">
          <a:xfrm>
            <a:off x="1428728" y="3929066"/>
            <a:ext cx="6858048" cy="71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5763" tIns="47881" rIns="95763" bIns="47881">
            <a:spAutoFit/>
          </a:bodyPr>
          <a:lstStyle/>
          <a:p>
            <a:pPr defTabSz="957263"/>
            <a:endParaRPr lang="pt-BR" sz="2000" b="0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defTabSz="957263"/>
            <a:endParaRPr lang="pt-BR" sz="2000" b="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1571604" y="3929066"/>
            <a:ext cx="6786578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/>
          </a:p>
          <a:p>
            <a:pPr algn="ctr"/>
            <a:r>
              <a:rPr lang="en-US" sz="3200" i="1" dirty="0" smtClean="0"/>
              <a:t>Isolated Systems</a:t>
            </a:r>
            <a:br>
              <a:rPr lang="en-US" sz="3200" i="1" dirty="0" smtClean="0"/>
            </a:br>
            <a:r>
              <a:rPr lang="en-US" sz="3200" i="1" dirty="0" smtClean="0"/>
              <a:t>± 300 isolated locations</a:t>
            </a:r>
            <a:br>
              <a:rPr lang="en-US" sz="3200" i="1" dirty="0" smtClean="0"/>
            </a:br>
            <a:r>
              <a:rPr lang="en-US" sz="3200" i="1" dirty="0" smtClean="0"/>
              <a:t>Predominantly Thermoelectric</a:t>
            </a:r>
            <a:endParaRPr lang="pt-BR" sz="3200" i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-24"/>
            <a:ext cx="9144000" cy="836736"/>
          </a:xfrm>
        </p:spPr>
        <p:txBody>
          <a:bodyPr/>
          <a:lstStyle/>
          <a:p>
            <a:r>
              <a:rPr lang="pt-BR" dirty="0" err="1" smtClean="0"/>
              <a:t>National</a:t>
            </a:r>
            <a:r>
              <a:rPr lang="pt-BR" dirty="0" smtClean="0"/>
              <a:t> </a:t>
            </a:r>
            <a:r>
              <a:rPr lang="pt-BR" dirty="0" err="1" smtClean="0"/>
              <a:t>Interconnected</a:t>
            </a:r>
            <a:r>
              <a:rPr lang="pt-BR" dirty="0" smtClean="0"/>
              <a:t> System </a:t>
            </a:r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5286380" y="2714620"/>
            <a:ext cx="3571900" cy="3062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>
              <a:lnSpc>
                <a:spcPct val="120000"/>
              </a:lnSpc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600" b="1" dirty="0" smtClean="0"/>
              <a:t>Interconnections with about 84,000 kilometers of power lines</a:t>
            </a:r>
            <a:r>
              <a:rPr lang="pt-BR" sz="2600" b="1" dirty="0" smtClean="0">
                <a:latin typeface="Arial" charset="0"/>
              </a:rPr>
              <a:t>;</a:t>
            </a:r>
          </a:p>
          <a:p>
            <a:pPr eaLnBrk="0" hangingPunct="0">
              <a:lnSpc>
                <a:spcPct val="120000"/>
              </a:lnSpc>
              <a:spcBef>
                <a:spcPct val="50000"/>
              </a:spcBef>
              <a:buFont typeface="Wingdings" pitchFamily="2" charset="2"/>
              <a:buChar char="Ø"/>
            </a:pPr>
            <a:r>
              <a:rPr lang="pt-BR" sz="2600" b="1" dirty="0" err="1" smtClean="0"/>
              <a:t>Long</a:t>
            </a:r>
            <a:r>
              <a:rPr lang="pt-BR" sz="2600" b="1" dirty="0" smtClean="0"/>
              <a:t> </a:t>
            </a:r>
            <a:r>
              <a:rPr lang="pt-BR" sz="2600" b="1" dirty="0" err="1" smtClean="0"/>
              <a:t>transmission</a:t>
            </a:r>
            <a:r>
              <a:rPr lang="pt-BR" sz="2600" b="1" dirty="0" smtClean="0"/>
              <a:t> </a:t>
            </a:r>
            <a:r>
              <a:rPr lang="pt-BR" sz="2600" b="1" dirty="0" err="1" smtClean="0"/>
              <a:t>lines</a:t>
            </a:r>
            <a:endParaRPr lang="pt-BR" sz="2600" b="1" dirty="0" smtClean="0">
              <a:latin typeface="Arial" charset="0"/>
            </a:endParaRPr>
          </a:p>
          <a:p>
            <a:endParaRPr lang="pt-BR" sz="2400" dirty="0"/>
          </a:p>
        </p:txBody>
      </p:sp>
      <p:pic>
        <p:nvPicPr>
          <p:cNvPr id="25" name="Content Placeholder 24"/>
          <p:cNvPicPr>
            <a:picLocks noGrp="1" noChangeAspect="1"/>
          </p:cNvPicPr>
          <p:nvPr>
            <p:ph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42238" r="-42238"/>
          <a:stretch>
            <a:fillRect/>
          </a:stretch>
        </p:blipFill>
        <p:spPr>
          <a:xfrm>
            <a:off x="-2196752" y="908720"/>
            <a:ext cx="9469153" cy="4958011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>
                <a:solidFill>
                  <a:srgbClr val="C00000"/>
                </a:solidFill>
              </a:rPr>
              <a:t>Why</a:t>
            </a:r>
            <a:r>
              <a:rPr lang="pt-BR" b="1" dirty="0" smtClean="0">
                <a:solidFill>
                  <a:srgbClr val="C00000"/>
                </a:solidFill>
              </a:rPr>
              <a:t> IPM?</a:t>
            </a:r>
            <a:endParaRPr lang="pt-BR" b="1" dirty="0">
              <a:solidFill>
                <a:srgbClr val="C0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42844" y="1600200"/>
            <a:ext cx="8929718" cy="4525963"/>
          </a:xfrm>
        </p:spPr>
        <p:txBody>
          <a:bodyPr>
            <a:normAutofit/>
          </a:bodyPr>
          <a:lstStyle/>
          <a:p>
            <a:pPr>
              <a:buFontTx/>
              <a:buChar char="•"/>
              <a:defRPr/>
            </a:pPr>
            <a:r>
              <a:rPr lang="en-US" dirty="0" smtClean="0"/>
              <a:t>Good performance on large problems</a:t>
            </a:r>
          </a:p>
          <a:p>
            <a:pPr lvl="3">
              <a:buFont typeface="Wingdings" pitchFamily="2" charset="2"/>
              <a:buChar char="Ø"/>
              <a:defRPr/>
            </a:pPr>
            <a:r>
              <a:rPr lang="pt-BR" sz="2800" dirty="0" err="1" smtClean="0"/>
              <a:t>Robust</a:t>
            </a:r>
            <a:r>
              <a:rPr lang="pt-BR" sz="2800" dirty="0" smtClean="0"/>
              <a:t> </a:t>
            </a:r>
            <a:r>
              <a:rPr lang="pt-BR" sz="2800" dirty="0" err="1" smtClean="0"/>
              <a:t>method</a:t>
            </a:r>
            <a:r>
              <a:rPr lang="pt-BR" sz="2800" dirty="0" smtClean="0"/>
              <a:t>;</a:t>
            </a:r>
          </a:p>
          <a:p>
            <a:pPr lvl="3">
              <a:buFont typeface="Wingdings" pitchFamily="2" charset="2"/>
              <a:buChar char="Ø"/>
              <a:defRPr/>
            </a:pPr>
            <a:r>
              <a:rPr lang="pt-BR" sz="2800" dirty="0" err="1" smtClean="0"/>
              <a:t>Fast</a:t>
            </a:r>
            <a:r>
              <a:rPr lang="pt-BR" sz="2800" dirty="0" smtClean="0"/>
              <a:t> </a:t>
            </a:r>
            <a:r>
              <a:rPr lang="pt-BR" sz="2800" dirty="0" err="1" smtClean="0"/>
              <a:t>convergence</a:t>
            </a:r>
            <a:r>
              <a:rPr lang="pt-BR" sz="2800" dirty="0" smtClean="0"/>
              <a:t>.</a:t>
            </a:r>
          </a:p>
          <a:p>
            <a:pPr lvl="1">
              <a:buFontTx/>
              <a:buChar char="•"/>
              <a:defRPr/>
            </a:pPr>
            <a:endParaRPr lang="pt-BR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pt-BR" dirty="0" err="1" smtClean="0"/>
              <a:t>Primal-Dual</a:t>
            </a:r>
            <a:r>
              <a:rPr lang="pt-BR" dirty="0" smtClean="0"/>
              <a:t> IPM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it is more efficient;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Starting Point need not be feasible</a:t>
            </a:r>
            <a:r>
              <a:rPr lang="pt-BR" dirty="0" smtClean="0"/>
              <a:t>.</a:t>
            </a:r>
          </a:p>
          <a:p>
            <a:endParaRPr lang="pt-BR" dirty="0" smtClean="0"/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Predispatch</a:t>
            </a:r>
            <a:endParaRPr lang="pt-BR" b="1" dirty="0">
              <a:solidFill>
                <a:srgbClr val="C0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971600" y="1571612"/>
            <a:ext cx="7886680" cy="4521684"/>
          </a:xfrm>
        </p:spPr>
        <p:txBody>
          <a:bodyPr>
            <a:normAutofit/>
          </a:bodyPr>
          <a:lstStyle/>
          <a:p>
            <a:pPr lvl="1">
              <a:buFont typeface="Wingdings" pitchFamily="2" charset="2"/>
              <a:buChar char="Ø"/>
            </a:pPr>
            <a:r>
              <a:rPr lang="en-US" sz="3200" dirty="0" smtClean="0"/>
              <a:t>Operational Problem</a:t>
            </a:r>
          </a:p>
          <a:p>
            <a:pPr lvl="2">
              <a:buFont typeface="Wingdings" pitchFamily="2" charset="2"/>
              <a:buChar char="v"/>
            </a:pPr>
            <a:r>
              <a:rPr lang="en-US" sz="2800" dirty="0" smtClean="0"/>
              <a:t>Short-Term;</a:t>
            </a:r>
          </a:p>
          <a:p>
            <a:pPr lvl="2">
              <a:buFont typeface="Wingdings" pitchFamily="2" charset="2"/>
              <a:buChar char="v"/>
            </a:pPr>
            <a:r>
              <a:rPr lang="en-US" sz="2800" dirty="0" smtClean="0"/>
              <a:t>Meet demands and targets;</a:t>
            </a:r>
          </a:p>
          <a:p>
            <a:pPr lvl="2">
              <a:buFont typeface="Wingdings" pitchFamily="2" charset="2"/>
              <a:buChar char="Ø"/>
            </a:pPr>
            <a:endParaRPr lang="en-US" dirty="0" smtClean="0"/>
          </a:p>
          <a:p>
            <a:pPr lvl="2">
              <a:buFont typeface="Wingdings" pitchFamily="2" charset="2"/>
              <a:buChar char="Ø"/>
            </a:pPr>
            <a:r>
              <a:rPr lang="en-US" sz="3200" dirty="0" smtClean="0"/>
              <a:t>Model</a:t>
            </a:r>
          </a:p>
          <a:p>
            <a:pPr lvl="2">
              <a:buFont typeface="Wingdings" pitchFamily="2" charset="2"/>
              <a:buChar char="v"/>
            </a:pPr>
            <a:r>
              <a:rPr lang="en-US" sz="2800" dirty="0" smtClean="0"/>
              <a:t>Minimization of a quadratic function;</a:t>
            </a:r>
          </a:p>
          <a:p>
            <a:pPr lvl="2">
              <a:buFont typeface="Wingdings" pitchFamily="2" charset="2"/>
              <a:buChar char="v"/>
            </a:pPr>
            <a:r>
              <a:rPr lang="en-US" sz="2800" dirty="0" smtClean="0"/>
              <a:t>Linear Constraints</a:t>
            </a:r>
            <a:endParaRPr lang="pt-BR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Dynamic</a:t>
            </a:r>
            <a:r>
              <a:rPr lang="pt-BR" dirty="0" smtClean="0"/>
              <a:t> </a:t>
            </a:r>
            <a:r>
              <a:rPr lang="pt-BR" dirty="0" err="1" smtClean="0"/>
              <a:t>Primal</a:t>
            </a:r>
            <a:r>
              <a:rPr lang="pt-BR" dirty="0" smtClean="0"/>
              <a:t> </a:t>
            </a:r>
            <a:r>
              <a:rPr lang="pt-BR" dirty="0" err="1" smtClean="0"/>
              <a:t>Model</a:t>
            </a:r>
            <a:endParaRPr lang="pt-BR" b="1" dirty="0">
              <a:solidFill>
                <a:srgbClr val="C00000"/>
              </a:solidFill>
            </a:endParaRPr>
          </a:p>
        </p:txBody>
      </p:sp>
      <p:pic>
        <p:nvPicPr>
          <p:cNvPr id="4" name="Picture 4" descr="Modelo dinamico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52000" contrast="12000"/>
          </a:blip>
          <a:srcRect/>
          <a:stretch>
            <a:fillRect/>
          </a:stretch>
        </p:blipFill>
        <p:spPr>
          <a:xfrm>
            <a:off x="570611" y="1357298"/>
            <a:ext cx="8264753" cy="4857784"/>
          </a:xfr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796908"/>
          </a:xfrm>
        </p:spPr>
        <p:txBody>
          <a:bodyPr>
            <a:normAutofit/>
          </a:bodyPr>
          <a:lstStyle/>
          <a:p>
            <a:r>
              <a:rPr lang="pt-BR" b="1" dirty="0" smtClean="0">
                <a:solidFill>
                  <a:srgbClr val="C00000"/>
                </a:solidFill>
              </a:rPr>
              <a:t> Dual</a:t>
            </a:r>
            <a:endParaRPr lang="pt-BR" b="1" dirty="0" smtClean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6" name="Picture 4" descr="problema dual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42000"/>
          </a:blip>
          <a:srcRect/>
          <a:stretch>
            <a:fillRect/>
          </a:stretch>
        </p:blipFill>
        <p:spPr bwMode="auto">
          <a:xfrm>
            <a:off x="428596" y="1285860"/>
            <a:ext cx="8190862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868346"/>
          </a:xfrm>
        </p:spPr>
        <p:txBody>
          <a:bodyPr>
            <a:normAutofit/>
          </a:bodyPr>
          <a:lstStyle/>
          <a:p>
            <a:r>
              <a:rPr lang="pt-BR" dirty="0" err="1" smtClean="0"/>
              <a:t>Optimality</a:t>
            </a:r>
            <a:r>
              <a:rPr lang="pt-BR" dirty="0" smtClean="0"/>
              <a:t> </a:t>
            </a:r>
            <a:r>
              <a:rPr lang="pt-BR" dirty="0" err="1"/>
              <a:t>C</a:t>
            </a:r>
            <a:r>
              <a:rPr lang="pt-BR" dirty="0" err="1" smtClean="0"/>
              <a:t>onditions</a:t>
            </a:r>
            <a:endParaRPr lang="pt-BR" b="1" dirty="0" smtClean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3471858" cy="471477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>
            <a:normAutofit/>
          </a:bodyPr>
          <a:lstStyle/>
          <a:p>
            <a:pPr lvl="0" fontAlgn="base">
              <a:spcAft>
                <a:spcPct val="0"/>
              </a:spcAft>
              <a:buFont typeface="Wingdings" pitchFamily="2" charset="2"/>
              <a:buChar char="Ø"/>
              <a:defRPr/>
            </a:pPr>
            <a:r>
              <a:rPr lang="pt-BR" sz="24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  <a:cs typeface="Arial"/>
              </a:rPr>
              <a:t>Primal </a:t>
            </a:r>
            <a:r>
              <a:rPr lang="pt-BR" sz="2400" kern="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  <a:cs typeface="Arial"/>
              </a:rPr>
              <a:t>Feasibility</a:t>
            </a:r>
            <a:endParaRPr lang="pt-BR" sz="2400" kern="0" dirty="0" smtClean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/>
              <a:cs typeface="Arial"/>
            </a:endParaRPr>
          </a:p>
          <a:p>
            <a:pPr fontAlgn="base">
              <a:spcAft>
                <a:spcPct val="0"/>
              </a:spcAft>
              <a:buFont typeface="Wingdings" pitchFamily="2" charset="2"/>
              <a:buChar char="Ø"/>
              <a:defRPr/>
            </a:pPr>
            <a:endParaRPr lang="pt-BR" sz="2400" dirty="0" smtClean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  <a:p>
            <a:pPr fontAlgn="base">
              <a:spcAft>
                <a:spcPct val="0"/>
              </a:spcAft>
              <a:buFont typeface="Wingdings" pitchFamily="2" charset="2"/>
              <a:buChar char="Ø"/>
              <a:defRPr/>
            </a:pPr>
            <a:endParaRPr lang="pt-BR" sz="2400" dirty="0" smtClean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611560" y="1556792"/>
            <a:ext cx="32861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pt-BR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Dual </a:t>
            </a:r>
            <a:r>
              <a:rPr lang="pt-BR" sz="24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Feasibility</a:t>
            </a:r>
            <a:endParaRPr lang="pt-BR" sz="2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7" name="Picture 10" descr="complementaridade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48000"/>
          </a:blip>
          <a:srcRect/>
          <a:stretch>
            <a:fillRect/>
          </a:stretch>
        </p:blipFill>
        <p:spPr bwMode="auto">
          <a:xfrm>
            <a:off x="3348038" y="2205038"/>
            <a:ext cx="2266950" cy="280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8" descr="factibilidade dual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48000"/>
          </a:blip>
          <a:srcRect/>
          <a:stretch>
            <a:fillRect/>
          </a:stretch>
        </p:blipFill>
        <p:spPr bwMode="auto">
          <a:xfrm>
            <a:off x="1571604" y="2143116"/>
            <a:ext cx="5543550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827584" y="1556792"/>
            <a:ext cx="5329237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pt-BR" sz="24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Complementarity</a:t>
            </a:r>
            <a:r>
              <a:rPr lang="pt-BR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pt-BR" sz="24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conditions</a:t>
            </a:r>
            <a:endParaRPr lang="pt-BR" sz="2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0" name="Picture 6" descr="factibilidade primal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0"/>
          </a:blip>
          <a:srcRect/>
          <a:stretch>
            <a:fillRect/>
          </a:stretch>
        </p:blipFill>
        <p:spPr bwMode="auto">
          <a:xfrm>
            <a:off x="1928794" y="2357430"/>
            <a:ext cx="5903912" cy="321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7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decel="100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xit" presetSubtype="4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6" grpId="1"/>
      <p:bldP spid="9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714380"/>
          </a:xfrm>
        </p:spPr>
        <p:txBody>
          <a:bodyPr>
            <a:normAutofit fontScale="90000"/>
          </a:bodyPr>
          <a:lstStyle/>
          <a:p>
            <a:r>
              <a:rPr lang="pt-BR" b="1" dirty="0" smtClean="0">
                <a:solidFill>
                  <a:srgbClr val="C00000"/>
                </a:solidFill>
              </a:rPr>
              <a:t> Newton </a:t>
            </a:r>
            <a:r>
              <a:rPr lang="pt-BR" b="1" dirty="0" err="1" smtClean="0">
                <a:solidFill>
                  <a:srgbClr val="C00000"/>
                </a:solidFill>
              </a:rPr>
              <a:t>Method</a:t>
            </a:r>
            <a:endParaRPr lang="pt-BR" b="1" dirty="0">
              <a:solidFill>
                <a:srgbClr val="C0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785794"/>
            <a:ext cx="9144000" cy="1114419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fontAlgn="base">
              <a:spcAft>
                <a:spcPct val="0"/>
              </a:spcAft>
              <a:buNone/>
              <a:defRPr/>
            </a:pPr>
            <a:endParaRPr lang="pt-BR" sz="9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buNone/>
              <a:defRPr/>
            </a:pPr>
            <a:r>
              <a:rPr lang="pt-BR" dirty="0" err="1" smtClean="0"/>
              <a:t>Applying</a:t>
            </a:r>
            <a:r>
              <a:rPr lang="pt-BR" dirty="0" smtClean="0"/>
              <a:t> </a:t>
            </a:r>
            <a:r>
              <a:rPr lang="pt-BR" dirty="0" err="1" smtClean="0"/>
              <a:t>Newton's</a:t>
            </a:r>
            <a:r>
              <a:rPr lang="pt-BR" dirty="0" smtClean="0"/>
              <a:t> </a:t>
            </a:r>
            <a:r>
              <a:rPr lang="pt-BR" dirty="0" err="1" smtClean="0"/>
              <a:t>method</a:t>
            </a:r>
            <a:r>
              <a:rPr lang="pt-BR" dirty="0" smtClean="0"/>
              <a:t>:</a:t>
            </a:r>
          </a:p>
          <a:p>
            <a:pPr algn="ctr">
              <a:buNone/>
              <a:defRPr/>
            </a:pPr>
            <a:r>
              <a:rPr lang="pt-BR" sz="28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Jd</a:t>
            </a:r>
            <a:r>
              <a:rPr lang="pt-BR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=r</a:t>
            </a:r>
          </a:p>
          <a:p>
            <a:pPr fontAlgn="base">
              <a:spcAft>
                <a:spcPct val="0"/>
              </a:spcAft>
              <a:buFont typeface="Wingdings" pitchFamily="2" charset="2"/>
              <a:buNone/>
              <a:defRPr/>
            </a:pPr>
            <a:endParaRPr lang="pt-BR" sz="9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4" name="Picture 6" descr="matriz M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54000"/>
          </a:blip>
          <a:srcRect/>
          <a:stretch>
            <a:fillRect/>
          </a:stretch>
        </p:blipFill>
        <p:spPr bwMode="auto">
          <a:xfrm>
            <a:off x="2314575" y="2571744"/>
            <a:ext cx="6829425" cy="391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jacobiano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48000"/>
          </a:blip>
          <a:srcRect/>
          <a:stretch>
            <a:fillRect/>
          </a:stretch>
        </p:blipFill>
        <p:spPr bwMode="auto">
          <a:xfrm>
            <a:off x="2071670" y="2500306"/>
            <a:ext cx="3168650" cy="226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539552" y="2571744"/>
            <a:ext cx="118444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28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Where</a:t>
            </a:r>
            <a:endParaRPr lang="pt-BR" sz="2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.03524 0.12786 L 0.03524 -0.03862 C 0.03524 -0.1133 -0.03368 -0.20509 -0.08976 -0.20509 L -0.21476 -0.20509 " pathEditMode="relative" rAng="16200000" ptsTypes="FfFF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-1660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1.94444E-6 4.04624E-6 L -0.00382 0.19745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990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uiExpand="1" build="p"/>
      <p:bldP spid="7" grpId="0"/>
      <p:bldP spid="7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939784"/>
          </a:xfrm>
        </p:spPr>
        <p:txBody>
          <a:bodyPr/>
          <a:lstStyle/>
          <a:p>
            <a:r>
              <a:rPr lang="pt-BR" dirty="0" err="1" smtClean="0"/>
              <a:t>The</a:t>
            </a:r>
            <a:r>
              <a:rPr lang="pt-BR" dirty="0" smtClean="0"/>
              <a:t> </a:t>
            </a:r>
            <a:r>
              <a:rPr lang="pt-BR" dirty="0" err="1" smtClean="0"/>
              <a:t>directions</a:t>
            </a:r>
            <a:r>
              <a:rPr lang="pt-BR" dirty="0" smtClean="0"/>
              <a:t> </a:t>
            </a:r>
            <a:r>
              <a:rPr lang="pt-BR" dirty="0" err="1" smtClean="0"/>
              <a:t>from</a:t>
            </a:r>
            <a:r>
              <a:rPr lang="pt-BR" dirty="0" smtClean="0"/>
              <a:t> Newton</a:t>
            </a:r>
            <a:endParaRPr lang="pt-BR" b="1" dirty="0">
              <a:solidFill>
                <a:srgbClr val="C00000"/>
              </a:solidFill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179388" y="1001698"/>
            <a:ext cx="417671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2800" dirty="0" err="1" smtClean="0"/>
              <a:t>Variable</a:t>
            </a:r>
            <a:r>
              <a:rPr lang="pt-BR" sz="2800" dirty="0" smtClean="0"/>
              <a:t> </a:t>
            </a:r>
            <a:r>
              <a:rPr lang="pt-BR" sz="2800" dirty="0" err="1" smtClean="0"/>
              <a:t>substitution</a:t>
            </a:r>
            <a:endParaRPr lang="pt-BR" sz="2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9" name="Picture 4" descr="sistema de direções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0"/>
          </a:blip>
          <a:srcRect/>
          <a:stretch>
            <a:fillRect/>
          </a:stretch>
        </p:blipFill>
        <p:spPr bwMode="auto">
          <a:xfrm>
            <a:off x="1907704" y="1556792"/>
            <a:ext cx="5472113" cy="483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95550" y="1423977"/>
            <a:ext cx="41529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decel="10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4" fill="hold" grpId="2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8" presetClass="exit" presetSubtype="0" decel="50000" fill="hold" grpId="1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fltVal val="-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8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/>
      <p:bldP spid="4" grpId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System to </a:t>
            </a:r>
            <a:r>
              <a:rPr lang="pt-BR" dirty="0" err="1" smtClean="0"/>
              <a:t>be</a:t>
            </a:r>
            <a:r>
              <a:rPr lang="pt-BR" dirty="0" smtClean="0"/>
              <a:t> </a:t>
            </a:r>
            <a:r>
              <a:rPr lang="pt-BR" dirty="0" err="1" smtClean="0"/>
              <a:t>solved</a:t>
            </a:r>
            <a:endParaRPr lang="pt-BR" b="1" dirty="0">
              <a:solidFill>
                <a:srgbClr val="C00000"/>
              </a:solidFill>
            </a:endParaRPr>
          </a:p>
        </p:txBody>
      </p:sp>
      <p:pic>
        <p:nvPicPr>
          <p:cNvPr id="4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clrChange>
              <a:clrFrom>
                <a:srgbClr val="B2B2B2"/>
              </a:clrFrom>
              <a:clrTo>
                <a:srgbClr val="B2B2B2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28" y="2071678"/>
            <a:ext cx="6109565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2996952"/>
            <a:ext cx="8905875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017802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4.21965E-6 L 0.00191 -0.13687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-6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Matrix structure study for the problem with modification in the network topology</a:t>
            </a:r>
            <a:endParaRPr lang="pt-BR" sz="3600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sz="2400" dirty="0" smtClean="0"/>
              <a:t>Assuming that there were pre-programmed modification in the network topology </a:t>
            </a:r>
            <a:r>
              <a:rPr lang="en-US" sz="2400" dirty="0" err="1" smtClean="0"/>
              <a:t>i</a:t>
            </a:r>
            <a:r>
              <a:rPr lang="en-US" sz="2400" dirty="0" smtClean="0"/>
              <a:t>;</a:t>
            </a:r>
          </a:p>
          <a:p>
            <a:pPr>
              <a:defRPr/>
            </a:pPr>
            <a:endParaRPr lang="pt-BR" sz="2300" dirty="0" smtClean="0"/>
          </a:p>
          <a:p>
            <a:pPr>
              <a:defRPr/>
            </a:pPr>
            <a:r>
              <a:rPr lang="en-US" sz="2400" dirty="0" smtClean="0"/>
              <a:t>The matrix B is no longer constant;</a:t>
            </a:r>
          </a:p>
          <a:p>
            <a:pPr>
              <a:defRPr/>
            </a:pPr>
            <a:endParaRPr lang="pt-BR" sz="2300" dirty="0" smtClean="0"/>
          </a:p>
          <a:p>
            <a:pPr>
              <a:defRPr/>
            </a:pPr>
            <a:r>
              <a:rPr lang="en-US" sz="2400" dirty="0" smtClean="0"/>
              <a:t>Each modification performed, one row and one column of the matrix B are removed (inserted);</a:t>
            </a:r>
            <a:endParaRPr lang="pt-BR" sz="2300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42000"/>
          </a:blip>
          <a:srcRect/>
          <a:stretch>
            <a:fillRect/>
          </a:stretch>
        </p:blipFill>
        <p:spPr bwMode="auto">
          <a:xfrm>
            <a:off x="2714612" y="4572008"/>
            <a:ext cx="4968875" cy="120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>
                <a:solidFill>
                  <a:srgbClr val="C00000"/>
                </a:solidFill>
              </a:rPr>
              <a:t>Modifications</a:t>
            </a:r>
            <a:endParaRPr lang="pt-BR" b="1" dirty="0">
              <a:solidFill>
                <a:srgbClr val="C0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modifications are conducted in an attempt to adapt the transmission network to the load change</a:t>
            </a:r>
            <a:endParaRPr lang="pt-BR" dirty="0" smtClean="0"/>
          </a:p>
          <a:p>
            <a:endParaRPr lang="pt-BR" dirty="0" smtClean="0"/>
          </a:p>
          <a:p>
            <a:r>
              <a:rPr lang="en-US" dirty="0" smtClean="0"/>
              <a:t>They are usually held four to six modifications per day for the Brazilian System</a:t>
            </a:r>
            <a:endParaRPr lang="pt-BR" dirty="0" smtClean="0"/>
          </a:p>
          <a:p>
            <a:pPr>
              <a:buNone/>
            </a:pPr>
            <a:endParaRPr lang="pt-BR" dirty="0" smtClean="0"/>
          </a:p>
          <a:p>
            <a:pPr>
              <a:buNone/>
            </a:pPr>
            <a:endParaRPr lang="pt-BR" dirty="0" smtClean="0"/>
          </a:p>
          <a:p>
            <a:pPr>
              <a:buNone/>
            </a:pPr>
            <a:endParaRPr lang="pt-BR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T</a:t>
            </a:r>
            <a:r>
              <a:rPr lang="pt-BR" dirty="0" err="1" smtClean="0"/>
              <a:t>ypes</a:t>
            </a:r>
            <a:r>
              <a:rPr lang="pt-BR" dirty="0" smtClean="0"/>
              <a:t> </a:t>
            </a:r>
            <a:r>
              <a:rPr lang="pt-BR" dirty="0" err="1" smtClean="0"/>
              <a:t>of</a:t>
            </a:r>
            <a:r>
              <a:rPr lang="pt-BR" dirty="0"/>
              <a:t> </a:t>
            </a:r>
            <a:r>
              <a:rPr lang="pt-BR" dirty="0" err="1" smtClean="0"/>
              <a:t>Modifications</a:t>
            </a:r>
            <a:endParaRPr lang="pt-BR" b="1" dirty="0">
              <a:solidFill>
                <a:srgbClr val="C0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340768"/>
            <a:ext cx="8643998" cy="4525963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ü"/>
            </a:pPr>
            <a:endParaRPr lang="pt-BR" dirty="0" smtClean="0"/>
          </a:p>
          <a:p>
            <a:pPr>
              <a:buFont typeface="Wingdings" pitchFamily="2" charset="2"/>
              <a:buChar char="ü"/>
            </a:pPr>
            <a:r>
              <a:rPr lang="pt-BR" dirty="0" err="1" smtClean="0"/>
              <a:t>Lines</a:t>
            </a:r>
            <a:r>
              <a:rPr lang="pt-BR" dirty="0" smtClean="0"/>
              <a:t> </a:t>
            </a:r>
            <a:r>
              <a:rPr lang="pt-BR" dirty="0" err="1" smtClean="0"/>
              <a:t>Modification</a:t>
            </a:r>
            <a:r>
              <a:rPr lang="pt-BR" dirty="0" smtClean="0"/>
              <a:t>;</a:t>
            </a:r>
          </a:p>
          <a:p>
            <a:pPr>
              <a:buFont typeface="Wingdings" pitchFamily="2" charset="2"/>
              <a:buChar char="ü"/>
            </a:pPr>
            <a:endParaRPr lang="pt-BR" dirty="0" smtClean="0"/>
          </a:p>
          <a:p>
            <a:pPr marL="0" indent="0">
              <a:buNone/>
            </a:pPr>
            <a:endParaRPr lang="en-US" dirty="0" smtClean="0"/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Bus Modification;</a:t>
            </a:r>
          </a:p>
          <a:p>
            <a:pPr>
              <a:buFont typeface="Wingdings" pitchFamily="2" charset="2"/>
              <a:buChar char="ü"/>
            </a:pPr>
            <a:endParaRPr lang="en-US" dirty="0" smtClean="0"/>
          </a:p>
          <a:p>
            <a:pPr>
              <a:buFont typeface="Wingdings" pitchFamily="2" charset="2"/>
              <a:buChar char="ü"/>
            </a:pPr>
            <a:endParaRPr lang="en-US" dirty="0"/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Line and Bus Modifications.</a:t>
            </a:r>
          </a:p>
          <a:p>
            <a:pPr>
              <a:buFont typeface="Wingdings" pitchFamily="2" charset="2"/>
              <a:buChar char="ü"/>
            </a:pPr>
            <a:endParaRPr lang="en-US" dirty="0" smtClean="0"/>
          </a:p>
          <a:p>
            <a:pPr>
              <a:buFont typeface="Wingdings" pitchFamily="2" charset="2"/>
              <a:buChar char="ü"/>
            </a:pPr>
            <a:endParaRPr lang="pt-BR" dirty="0" smtClean="0"/>
          </a:p>
          <a:p>
            <a:pPr>
              <a:buNone/>
            </a:pPr>
            <a:endParaRPr lang="pt-BR" dirty="0" smtClean="0"/>
          </a:p>
          <a:p>
            <a:pPr>
              <a:buNone/>
            </a:pPr>
            <a:endParaRPr lang="pt-BR" dirty="0" smtClean="0"/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Lines</a:t>
            </a:r>
            <a:r>
              <a:rPr lang="pt-BR" dirty="0" smtClean="0"/>
              <a:t> </a:t>
            </a:r>
            <a:r>
              <a:rPr lang="pt-BR" dirty="0" err="1" smtClean="0"/>
              <a:t>Modifications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pt-BR" dirty="0" smtClean="0"/>
              <a:t>A </a:t>
            </a:r>
            <a:r>
              <a:rPr lang="pt-BR" dirty="0" err="1" smtClean="0"/>
              <a:t>branch</a:t>
            </a:r>
            <a:r>
              <a:rPr lang="pt-BR" dirty="0" smtClean="0"/>
              <a:t> </a:t>
            </a:r>
            <a:r>
              <a:rPr lang="pt-BR" dirty="0" err="1" smtClean="0"/>
              <a:t>is</a:t>
            </a:r>
            <a:r>
              <a:rPr lang="pt-BR" dirty="0" smtClean="0"/>
              <a:t> </a:t>
            </a:r>
            <a:r>
              <a:rPr lang="pt-BR" dirty="0" err="1" smtClean="0"/>
              <a:t>removed</a:t>
            </a:r>
            <a:r>
              <a:rPr lang="pt-BR" dirty="0" smtClean="0"/>
              <a:t> </a:t>
            </a:r>
            <a:r>
              <a:rPr lang="pt-BR" dirty="0" err="1" smtClean="0"/>
              <a:t>from</a:t>
            </a:r>
            <a:r>
              <a:rPr lang="pt-BR" dirty="0" smtClean="0"/>
              <a:t> </a:t>
            </a:r>
            <a:r>
              <a:rPr lang="pt-BR" dirty="0" err="1" smtClean="0"/>
              <a:t>the</a:t>
            </a:r>
            <a:r>
              <a:rPr lang="pt-BR" dirty="0" smtClean="0"/>
              <a:t> system </a:t>
            </a:r>
          </a:p>
          <a:p>
            <a:pPr algn="ctr">
              <a:buNone/>
            </a:pPr>
            <a:endParaRPr lang="pt-BR" dirty="0"/>
          </a:p>
        </p:txBody>
      </p:sp>
      <p:sp>
        <p:nvSpPr>
          <p:cNvPr id="4" name="Seta para baixo 3"/>
          <p:cNvSpPr/>
          <p:nvPr/>
        </p:nvSpPr>
        <p:spPr>
          <a:xfrm>
            <a:off x="4355976" y="2348880"/>
            <a:ext cx="504056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1619672" y="3429000"/>
            <a:ext cx="597666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rgbClr val="C00000"/>
                </a:solidFill>
              </a:rPr>
              <a:t>The network </a:t>
            </a:r>
            <a:r>
              <a:rPr lang="pt-BR" sz="3200" b="1" dirty="0" err="1" smtClean="0">
                <a:solidFill>
                  <a:srgbClr val="C00000"/>
                </a:solidFill>
              </a:rPr>
              <a:t>topology</a:t>
            </a:r>
            <a:r>
              <a:rPr lang="pt-BR" sz="3200" b="1" dirty="0" smtClean="0">
                <a:solidFill>
                  <a:srgbClr val="C00000"/>
                </a:solidFill>
              </a:rPr>
              <a:t> </a:t>
            </a:r>
            <a:r>
              <a:rPr lang="pt-BR" sz="3200" b="1" dirty="0" err="1" smtClean="0">
                <a:solidFill>
                  <a:srgbClr val="C00000"/>
                </a:solidFill>
              </a:rPr>
              <a:t>is</a:t>
            </a:r>
            <a:r>
              <a:rPr lang="pt-BR" sz="3200" b="1" dirty="0" smtClean="0">
                <a:solidFill>
                  <a:srgbClr val="C00000"/>
                </a:solidFill>
              </a:rPr>
              <a:t> </a:t>
            </a:r>
            <a:r>
              <a:rPr lang="pt-BR" sz="3200" b="1" dirty="0" err="1" smtClean="0">
                <a:solidFill>
                  <a:srgbClr val="C00000"/>
                </a:solidFill>
              </a:rPr>
              <a:t>modified</a:t>
            </a:r>
            <a:endParaRPr lang="pt-BR" sz="3200" b="1" dirty="0">
              <a:solidFill>
                <a:srgbClr val="C00000"/>
              </a:solidFill>
            </a:endParaRPr>
          </a:p>
        </p:txBody>
      </p:sp>
      <p:sp>
        <p:nvSpPr>
          <p:cNvPr id="7" name="Seta para baixo 6"/>
          <p:cNvSpPr/>
          <p:nvPr/>
        </p:nvSpPr>
        <p:spPr>
          <a:xfrm>
            <a:off x="4355976" y="4149080"/>
            <a:ext cx="504056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/>
          <p:cNvSpPr txBox="1"/>
          <p:nvPr/>
        </p:nvSpPr>
        <p:spPr>
          <a:xfrm>
            <a:off x="683568" y="5220489"/>
            <a:ext cx="78488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err="1" smtClean="0">
                <a:solidFill>
                  <a:schemeClr val="accent5">
                    <a:lumMod val="50000"/>
                  </a:schemeClr>
                </a:solidFill>
              </a:rPr>
              <a:t>Incidence</a:t>
            </a:r>
            <a:r>
              <a:rPr lang="pt-BR" sz="32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pt-BR" sz="3200" b="1" dirty="0" err="1" smtClean="0">
                <a:solidFill>
                  <a:schemeClr val="accent5">
                    <a:lumMod val="50000"/>
                  </a:schemeClr>
                </a:solidFill>
              </a:rPr>
              <a:t>and</a:t>
            </a:r>
            <a:r>
              <a:rPr lang="pt-BR" sz="32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pt-BR" sz="3200" b="1" dirty="0" err="1" smtClean="0">
                <a:solidFill>
                  <a:schemeClr val="accent5">
                    <a:lumMod val="50000"/>
                  </a:schemeClr>
                </a:solidFill>
              </a:rPr>
              <a:t>reactance</a:t>
            </a:r>
            <a:r>
              <a:rPr lang="pt-BR" sz="32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pt-BR" sz="3200" b="1" dirty="0" err="1" smtClean="0">
                <a:solidFill>
                  <a:schemeClr val="accent5">
                    <a:lumMod val="50000"/>
                  </a:schemeClr>
                </a:solidFill>
              </a:rPr>
              <a:t>matrix</a:t>
            </a:r>
            <a:r>
              <a:rPr lang="pt-BR" sz="3200" b="1" dirty="0" smtClean="0">
                <a:solidFill>
                  <a:schemeClr val="accent5">
                    <a:lumMod val="50000"/>
                  </a:schemeClr>
                </a:solidFill>
              </a:rPr>
              <a:t> are </a:t>
            </a:r>
            <a:r>
              <a:rPr lang="pt-BR" sz="3200" b="1" dirty="0" err="1" smtClean="0">
                <a:solidFill>
                  <a:schemeClr val="accent5">
                    <a:lumMod val="50000"/>
                  </a:schemeClr>
                </a:solidFill>
              </a:rPr>
              <a:t>modified</a:t>
            </a:r>
            <a:endParaRPr lang="pt-BR" sz="32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09181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 animBg="1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Maneuvers Bars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Shutdown </a:t>
            </a:r>
            <a:r>
              <a:rPr lang="en-US" dirty="0"/>
              <a:t>of a </a:t>
            </a:r>
            <a:r>
              <a:rPr lang="en-US" dirty="0" smtClean="0"/>
              <a:t>plant</a:t>
            </a:r>
          </a:p>
          <a:p>
            <a:endParaRPr lang="en-US" dirty="0"/>
          </a:p>
          <a:p>
            <a:r>
              <a:rPr lang="en-US" dirty="0"/>
              <a:t>Shutdown of a consumer center</a:t>
            </a:r>
            <a:r>
              <a:rPr lang="en-US" dirty="0" smtClean="0"/>
              <a:t>;</a:t>
            </a:r>
          </a:p>
          <a:p>
            <a:endParaRPr lang="en-US" dirty="0"/>
          </a:p>
          <a:p>
            <a:r>
              <a:rPr lang="en-US" dirty="0"/>
              <a:t>Change in demand.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5844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err="1" smtClean="0"/>
              <a:t>Simultaneous</a:t>
            </a:r>
            <a:r>
              <a:rPr lang="pt-BR" dirty="0" smtClean="0"/>
              <a:t> Bus </a:t>
            </a:r>
            <a:r>
              <a:rPr lang="pt-BR" dirty="0" err="1" smtClean="0"/>
              <a:t>and</a:t>
            </a:r>
            <a:r>
              <a:rPr lang="pt-BR" dirty="0" smtClean="0"/>
              <a:t> </a:t>
            </a:r>
            <a:r>
              <a:rPr lang="pt-BR" dirty="0" err="1" smtClean="0"/>
              <a:t>Lines</a:t>
            </a:r>
            <a:r>
              <a:rPr lang="pt-BR" dirty="0" smtClean="0"/>
              <a:t> </a:t>
            </a:r>
            <a:r>
              <a:rPr lang="pt-BR" dirty="0" err="1" smtClean="0"/>
              <a:t>Manipulatons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844824"/>
            <a:ext cx="8643998" cy="4525963"/>
          </a:xfrm>
        </p:spPr>
        <p:txBody>
          <a:bodyPr>
            <a:normAutofit/>
          </a:bodyPr>
          <a:lstStyle/>
          <a:p>
            <a:pPr algn="just"/>
            <a:r>
              <a:rPr lang="en-US" dirty="0">
                <a:effectLst/>
              </a:rPr>
              <a:t>The bus and line manipulations executed </a:t>
            </a:r>
            <a:r>
              <a:rPr lang="en-US" dirty="0" smtClean="0">
                <a:effectLst/>
              </a:rPr>
              <a:t>simultaneously </a:t>
            </a:r>
            <a:r>
              <a:rPr lang="en-US" dirty="0">
                <a:effectLst/>
              </a:rPr>
              <a:t>characterize more complex changes in the network</a:t>
            </a:r>
            <a:r>
              <a:rPr lang="en-US" dirty="0" smtClean="0">
                <a:effectLst/>
              </a:rPr>
              <a:t>.</a:t>
            </a:r>
          </a:p>
          <a:p>
            <a:pPr algn="just"/>
            <a:endParaRPr lang="en-US" dirty="0">
              <a:effectLst/>
            </a:endParaRPr>
          </a:p>
          <a:p>
            <a:pPr algn="just"/>
            <a:r>
              <a:rPr lang="en-US" dirty="0" smtClean="0">
                <a:effectLst/>
              </a:rPr>
              <a:t> A </a:t>
            </a:r>
            <a:r>
              <a:rPr lang="en-US" dirty="0">
                <a:effectLst/>
              </a:rPr>
              <a:t>greater number of rows and columns from the incidence matrix and their respective </a:t>
            </a:r>
            <a:r>
              <a:rPr lang="en-US" dirty="0" err="1">
                <a:effectLst/>
              </a:rPr>
              <a:t>reactances</a:t>
            </a:r>
            <a:r>
              <a:rPr lang="en-US" dirty="0">
                <a:effectLst/>
              </a:rPr>
              <a:t> are </a:t>
            </a:r>
            <a:r>
              <a:rPr lang="en-US" dirty="0" smtClean="0">
                <a:effectLst/>
              </a:rPr>
              <a:t>removed</a:t>
            </a:r>
            <a:r>
              <a:rPr lang="pt-BR" dirty="0" smtClean="0"/>
              <a:t>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757194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Implementation</a:t>
            </a:r>
            <a:endParaRPr lang="pt-BR" b="1" dirty="0">
              <a:solidFill>
                <a:srgbClr val="C0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500166" y="1403367"/>
            <a:ext cx="7072362" cy="4525963"/>
          </a:xfrm>
        </p:spPr>
        <p:txBody>
          <a:bodyPr>
            <a:normAutofit/>
          </a:bodyPr>
          <a:lstStyle/>
          <a:p>
            <a:r>
              <a:rPr lang="en-US" sz="3600" dirty="0" smtClean="0"/>
              <a:t>Manipulations are  given data;</a:t>
            </a:r>
            <a:endParaRPr lang="pt-BR" sz="3600" dirty="0" smtClean="0"/>
          </a:p>
          <a:p>
            <a:endParaRPr lang="pt-BR" sz="3600" dirty="0" smtClean="0"/>
          </a:p>
          <a:p>
            <a:r>
              <a:rPr lang="pt-BR" sz="3600" dirty="0" err="1" smtClean="0"/>
              <a:t>studied</a:t>
            </a:r>
            <a:r>
              <a:rPr lang="pt-BR" sz="3600" dirty="0" smtClean="0"/>
              <a:t> </a:t>
            </a:r>
            <a:r>
              <a:rPr lang="pt-BR" sz="3600" dirty="0"/>
              <a:t>networks </a:t>
            </a:r>
            <a:endParaRPr lang="pt-BR" sz="3600" dirty="0" smtClean="0"/>
          </a:p>
          <a:p>
            <a:pPr lvl="1"/>
            <a:r>
              <a:rPr lang="pt-BR" sz="3200" dirty="0" smtClean="0"/>
              <a:t>IEEE30 </a:t>
            </a:r>
            <a:r>
              <a:rPr lang="pt-BR" sz="3200" dirty="0" err="1" smtClean="0"/>
              <a:t>and</a:t>
            </a:r>
            <a:r>
              <a:rPr lang="pt-BR" sz="3200" dirty="0" smtClean="0"/>
              <a:t> IEEE118</a:t>
            </a:r>
          </a:p>
          <a:p>
            <a:pPr lvl="1"/>
            <a:r>
              <a:rPr lang="pt-BR" sz="3200" dirty="0" smtClean="0"/>
              <a:t>BRAZIL1993 </a:t>
            </a:r>
            <a:r>
              <a:rPr lang="pt-BR" sz="3200" dirty="0" err="1" smtClean="0"/>
              <a:t>and</a:t>
            </a:r>
            <a:r>
              <a:rPr lang="pt-BR" sz="3200" dirty="0" smtClean="0"/>
              <a:t> BRAZIL3511</a:t>
            </a:r>
            <a:endParaRPr lang="pt-BR" sz="3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Data </a:t>
            </a:r>
            <a:r>
              <a:rPr lang="pt-BR" dirty="0" err="1" smtClean="0"/>
              <a:t>from</a:t>
            </a:r>
            <a:r>
              <a:rPr lang="pt-BR" dirty="0" smtClean="0"/>
              <a:t> </a:t>
            </a:r>
            <a:r>
              <a:rPr lang="pt-BR" dirty="0" err="1" smtClean="0"/>
              <a:t>experiments</a:t>
            </a:r>
            <a:endParaRPr lang="pt-BR" b="1" dirty="0">
              <a:solidFill>
                <a:srgbClr val="C0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63688" y="1500174"/>
            <a:ext cx="7308906" cy="4881154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ü"/>
            </a:pPr>
            <a:r>
              <a:rPr lang="pt-BR" dirty="0" err="1" smtClean="0"/>
              <a:t>Variable</a:t>
            </a:r>
            <a:r>
              <a:rPr lang="pt-BR" dirty="0" smtClean="0"/>
              <a:t> </a:t>
            </a:r>
            <a:r>
              <a:rPr lang="pt-BR" dirty="0" err="1" smtClean="0"/>
              <a:t>Number</a:t>
            </a:r>
            <a:r>
              <a:rPr lang="pt-BR" dirty="0" smtClean="0"/>
              <a:t> </a:t>
            </a:r>
            <a:r>
              <a:rPr lang="pt-BR" dirty="0" err="1" smtClean="0"/>
              <a:t>of</a:t>
            </a:r>
            <a:r>
              <a:rPr lang="pt-BR" dirty="0" smtClean="0"/>
              <a:t> </a:t>
            </a:r>
            <a:r>
              <a:rPr lang="pt-BR" dirty="0" err="1" smtClean="0"/>
              <a:t>Manipulations</a:t>
            </a:r>
            <a:endParaRPr lang="pt-BR" i="1" dirty="0" smtClean="0"/>
          </a:p>
          <a:p>
            <a:pPr>
              <a:buFont typeface="Wingdings" pitchFamily="2" charset="2"/>
              <a:buChar char="ü"/>
            </a:pPr>
            <a:r>
              <a:rPr lang="pt-BR" dirty="0" err="1" smtClean="0"/>
              <a:t>Developed</a:t>
            </a:r>
            <a:r>
              <a:rPr lang="pt-BR" dirty="0" smtClean="0"/>
              <a:t> in </a:t>
            </a:r>
            <a:r>
              <a:rPr lang="pt-BR" dirty="0" err="1" smtClean="0"/>
              <a:t>Matlab</a:t>
            </a:r>
            <a:endParaRPr lang="pt-BR" dirty="0" smtClean="0"/>
          </a:p>
          <a:p>
            <a:pPr>
              <a:buFont typeface="Wingdings" pitchFamily="2" charset="2"/>
              <a:buChar char="ü"/>
            </a:pPr>
            <a:r>
              <a:rPr lang="pt-BR" i="1" dirty="0" err="1" smtClean="0"/>
              <a:t>Accuracy</a:t>
            </a:r>
            <a:r>
              <a:rPr lang="pt-BR" i="1" dirty="0" smtClean="0"/>
              <a:t> 10</a:t>
            </a:r>
            <a:r>
              <a:rPr lang="pt-BR" i="1" baseline="30000" dirty="0" smtClean="0"/>
              <a:t>-3</a:t>
            </a:r>
            <a:endParaRPr lang="pt-BR" i="1" dirty="0" smtClean="0"/>
          </a:p>
          <a:p>
            <a:pPr>
              <a:buFont typeface="Wingdings" pitchFamily="2" charset="2"/>
              <a:buChar char="ü"/>
            </a:pPr>
            <a:r>
              <a:rPr lang="it-IT" dirty="0" smtClean="0"/>
              <a:t>Intel centrino core 2 duo</a:t>
            </a:r>
          </a:p>
          <a:p>
            <a:pPr>
              <a:buFont typeface="Wingdings" pitchFamily="2" charset="2"/>
              <a:buChar char="ü"/>
            </a:pPr>
            <a:r>
              <a:rPr lang="pt-BR" i="1" dirty="0" smtClean="0"/>
              <a:t>4 GB </a:t>
            </a:r>
            <a:r>
              <a:rPr lang="pt-BR" i="1" dirty="0" err="1" smtClean="0"/>
              <a:t>of</a:t>
            </a:r>
            <a:r>
              <a:rPr lang="pt-BR" i="1" dirty="0" smtClean="0"/>
              <a:t> RAM</a:t>
            </a:r>
          </a:p>
          <a:p>
            <a:pPr>
              <a:buFont typeface="Wingdings" pitchFamily="2" charset="2"/>
              <a:buChar char="ü"/>
            </a:pPr>
            <a:r>
              <a:rPr lang="pt-BR" i="1" dirty="0" err="1" smtClean="0"/>
              <a:t>Speed</a:t>
            </a:r>
            <a:r>
              <a:rPr lang="pt-BR" i="1" dirty="0" smtClean="0"/>
              <a:t> 2.13GHZ</a:t>
            </a:r>
            <a:endParaRPr lang="pt-BR" i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>
                <a:solidFill>
                  <a:srgbClr val="C00000"/>
                </a:solidFill>
              </a:rPr>
              <a:t>Initial</a:t>
            </a:r>
            <a:r>
              <a:rPr lang="pt-BR" dirty="0" smtClean="0">
                <a:solidFill>
                  <a:srgbClr val="C00000"/>
                </a:solidFill>
              </a:rPr>
              <a:t> </a:t>
            </a:r>
            <a:r>
              <a:rPr lang="pt-BR" dirty="0" err="1" smtClean="0">
                <a:solidFill>
                  <a:srgbClr val="C00000"/>
                </a:solidFill>
              </a:rPr>
              <a:t>Point</a:t>
            </a:r>
            <a:endParaRPr lang="pt-BR" b="1" dirty="0">
              <a:solidFill>
                <a:srgbClr val="C00000"/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40000"/>
          </a:blip>
          <a:srcRect/>
          <a:stretch>
            <a:fillRect/>
          </a:stretch>
        </p:blipFill>
        <p:spPr bwMode="auto">
          <a:xfrm>
            <a:off x="1857356" y="1357298"/>
            <a:ext cx="5303067" cy="4665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>
                <a:solidFill>
                  <a:srgbClr val="C00000"/>
                </a:solidFill>
              </a:rPr>
              <a:t> IEEE30 System</a:t>
            </a:r>
            <a:endParaRPr lang="pt-BR" b="1" dirty="0">
              <a:solidFill>
                <a:srgbClr val="C0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rcRect t="-13627" b="-13627"/>
          <a:stretch>
            <a:fillRect/>
          </a:stretch>
        </p:blipFill>
        <p:spPr>
          <a:xfrm>
            <a:off x="395536" y="1556792"/>
            <a:ext cx="8246720" cy="4317950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Sistema IEEE118</a:t>
            </a:r>
            <a:endParaRPr lang="pt-BR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-13159" b="-13159"/>
          <a:stretch>
            <a:fillRect/>
          </a:stretch>
        </p:blipFill>
        <p:spPr>
          <a:xfrm>
            <a:off x="179512" y="1484784"/>
            <a:ext cx="8643998" cy="4525963"/>
          </a:xfrm>
        </p:spPr>
      </p:pic>
    </p:spTree>
    <p:extLst>
      <p:ext uri="{BB962C8B-B14F-4D97-AF65-F5344CB8AC3E}">
        <p14:creationId xmlns:p14="http://schemas.microsoft.com/office/powerpoint/2010/main" val="37475003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>
                <a:solidFill>
                  <a:srgbClr val="C00000"/>
                </a:solidFill>
              </a:rPr>
              <a:t> BRAZIL 1993 System</a:t>
            </a:r>
            <a:endParaRPr lang="pt-BR" b="1" dirty="0">
              <a:solidFill>
                <a:srgbClr val="C0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rcRect t="-12702" b="-12702"/>
          <a:stretch>
            <a:fillRect/>
          </a:stretch>
        </p:blipFill>
        <p:spPr/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>
                <a:solidFill>
                  <a:srgbClr val="C00000"/>
                </a:solidFill>
              </a:rPr>
              <a:t> </a:t>
            </a:r>
            <a:r>
              <a:rPr lang="pt-BR" b="1" dirty="0" err="1" smtClean="0">
                <a:solidFill>
                  <a:srgbClr val="C00000"/>
                </a:solidFill>
              </a:rPr>
              <a:t>Brazil</a:t>
            </a:r>
            <a:r>
              <a:rPr lang="pt-BR" b="1" dirty="0" smtClean="0">
                <a:solidFill>
                  <a:srgbClr val="C00000"/>
                </a:solidFill>
              </a:rPr>
              <a:t> 3511 System</a:t>
            </a:r>
            <a:endParaRPr lang="pt-BR" b="1" dirty="0">
              <a:solidFill>
                <a:srgbClr val="C00000"/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1475656" y="1412776"/>
            <a:ext cx="628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eal </a:t>
            </a:r>
            <a:r>
              <a:rPr lang="pt-BR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brazilian</a:t>
            </a:r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system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rcRect t="-12895" b="-12895"/>
          <a:stretch>
            <a:fillRect/>
          </a:stretch>
        </p:blipFill>
        <p:spPr>
          <a:xfrm>
            <a:off x="395536" y="2060848"/>
            <a:ext cx="8643998" cy="4309939"/>
          </a:xfrm>
        </p:spPr>
      </p:pic>
    </p:spTree>
    <p:extLst>
      <p:ext uri="{BB962C8B-B14F-4D97-AF65-F5344CB8AC3E}">
        <p14:creationId xmlns:p14="http://schemas.microsoft.com/office/powerpoint/2010/main" val="12782184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Bus </a:t>
            </a:r>
            <a:r>
              <a:rPr lang="en-US" dirty="0"/>
              <a:t>and Lines </a:t>
            </a:r>
            <a:r>
              <a:rPr lang="en-US" dirty="0" smtClean="0"/>
              <a:t>Modifications</a:t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dirty="0"/>
              <a:t>IEEE30 System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-11523" b="-115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776882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Bars and Lines </a:t>
            </a:r>
            <a:r>
              <a:rPr lang="en-US"/>
              <a:t>Manipulations </a:t>
            </a:r>
            <a:r>
              <a:rPr lang="en-US" smtClean="0"/>
              <a:t>IEEE118 </a:t>
            </a:r>
            <a:r>
              <a:rPr lang="en-US"/>
              <a:t>System</a:t>
            </a:r>
            <a:endParaRPr lang="pt-BR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-13995" b="-1399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566690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Bars and Lines Manipulations Brazil 1993 System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rcRect t="-12504" b="-1250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446924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939784"/>
          </a:xfrm>
        </p:spPr>
        <p:txBody>
          <a:bodyPr/>
          <a:lstStyle/>
          <a:p>
            <a:r>
              <a:rPr lang="pt-BR" b="1" dirty="0" err="1" smtClean="0">
                <a:solidFill>
                  <a:srgbClr val="C00000"/>
                </a:solidFill>
              </a:rPr>
              <a:t>Conclusions</a:t>
            </a:r>
            <a:endParaRPr lang="pt-BR" b="1" dirty="0">
              <a:solidFill>
                <a:srgbClr val="C0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n-US" dirty="0">
                <a:effectLst/>
              </a:rPr>
              <a:t>From the computational point of view, the effort to solve a problem with or without such modifications on the network topology is </a:t>
            </a:r>
            <a:r>
              <a:rPr lang="en-US" smtClean="0">
                <a:effectLst/>
              </a:rPr>
              <a:t>similar; </a:t>
            </a:r>
            <a:endParaRPr lang="en-US" dirty="0" smtClean="0">
              <a:effectLst/>
            </a:endParaRPr>
          </a:p>
          <a:p>
            <a:pPr algn="just"/>
            <a:endParaRPr lang="en-US" dirty="0" smtClean="0"/>
          </a:p>
          <a:p>
            <a:pPr algn="just"/>
            <a:r>
              <a:rPr lang="en-US" dirty="0" smtClean="0">
                <a:effectLst/>
              </a:rPr>
              <a:t>B matrix </a:t>
            </a:r>
            <a:r>
              <a:rPr lang="en-US" dirty="0">
                <a:effectLst/>
              </a:rPr>
              <a:t>can be factored before the interior point methods </a:t>
            </a:r>
            <a:r>
              <a:rPr lang="en-US" dirty="0" smtClean="0">
                <a:effectLst/>
              </a:rPr>
              <a:t>application;</a:t>
            </a:r>
          </a:p>
          <a:p>
            <a:pPr algn="just"/>
            <a:r>
              <a:rPr lang="en-US" dirty="0" smtClean="0">
                <a:effectLst/>
              </a:rPr>
              <a:t> </a:t>
            </a:r>
            <a:endParaRPr lang="en-US" dirty="0"/>
          </a:p>
          <a:p>
            <a:pPr algn="just"/>
            <a:r>
              <a:rPr lang="pt-BR" dirty="0" smtClean="0">
                <a:effectLst/>
              </a:rPr>
              <a:t>The </a:t>
            </a:r>
            <a:r>
              <a:rPr lang="pt-BR" dirty="0" err="1">
                <a:effectLst/>
              </a:rPr>
              <a:t>results</a:t>
            </a:r>
            <a:r>
              <a:rPr lang="pt-BR" dirty="0">
                <a:effectLst/>
              </a:rPr>
              <a:t> </a:t>
            </a:r>
            <a:r>
              <a:rPr lang="pt-BR" dirty="0" err="1">
                <a:effectLst/>
              </a:rPr>
              <a:t>obtained</a:t>
            </a:r>
            <a:r>
              <a:rPr lang="pt-BR" dirty="0">
                <a:effectLst/>
              </a:rPr>
              <a:t> </a:t>
            </a:r>
            <a:r>
              <a:rPr lang="pt-BR" dirty="0" err="1">
                <a:effectLst/>
              </a:rPr>
              <a:t>showed</a:t>
            </a:r>
            <a:r>
              <a:rPr lang="pt-BR" dirty="0">
                <a:effectLst/>
              </a:rPr>
              <a:t> </a:t>
            </a:r>
            <a:r>
              <a:rPr lang="pt-BR" dirty="0" err="1">
                <a:effectLst/>
              </a:rPr>
              <a:t>the</a:t>
            </a:r>
            <a:r>
              <a:rPr lang="pt-BR" dirty="0">
                <a:effectLst/>
              </a:rPr>
              <a:t> </a:t>
            </a:r>
            <a:r>
              <a:rPr lang="pt-BR" dirty="0" err="1">
                <a:effectLst/>
              </a:rPr>
              <a:t>adequacy</a:t>
            </a:r>
            <a:r>
              <a:rPr lang="pt-BR" dirty="0">
                <a:effectLst/>
              </a:rPr>
              <a:t> </a:t>
            </a:r>
            <a:r>
              <a:rPr lang="pt-BR" dirty="0" err="1">
                <a:effectLst/>
              </a:rPr>
              <a:t>of</a:t>
            </a:r>
            <a:r>
              <a:rPr lang="pt-BR" dirty="0">
                <a:effectLst/>
              </a:rPr>
              <a:t> </a:t>
            </a:r>
            <a:r>
              <a:rPr lang="pt-BR" dirty="0" err="1">
                <a:effectLst/>
              </a:rPr>
              <a:t>the</a:t>
            </a:r>
            <a:r>
              <a:rPr lang="pt-BR" dirty="0">
                <a:effectLst/>
              </a:rPr>
              <a:t> </a:t>
            </a:r>
            <a:r>
              <a:rPr lang="pt-BR" dirty="0" err="1" smtClean="0">
                <a:effectLst/>
              </a:rPr>
              <a:t>methodology</a:t>
            </a:r>
            <a:r>
              <a:rPr lang="pt-BR" dirty="0">
                <a:effectLst/>
              </a:rPr>
              <a:t>.</a:t>
            </a:r>
            <a:r>
              <a:rPr lang="pt-BR" dirty="0" smtClean="0">
                <a:effectLst/>
              </a:rPr>
              <a:t> </a:t>
            </a:r>
            <a:endParaRPr lang="pt-BR" dirty="0"/>
          </a:p>
          <a:p>
            <a:pPr marL="0" indent="0">
              <a:buNone/>
            </a:pPr>
            <a:r>
              <a:rPr lang="pt-BR" dirty="0" smtClean="0"/>
              <a:t>.</a:t>
            </a:r>
            <a:endParaRPr lang="pt-BR" dirty="0"/>
          </a:p>
          <a:p>
            <a:endParaRPr lang="pt-BR" dirty="0"/>
          </a:p>
          <a:p>
            <a:pPr algn="just"/>
            <a:endParaRPr lang="pt-BR" dirty="0" smtClean="0"/>
          </a:p>
          <a:p>
            <a:pPr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102255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Silvia\Desktop\the end.gif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03648" y="1628800"/>
            <a:ext cx="5904656" cy="4032448"/>
          </a:xfrm>
          <a:prstGeom prst="rect">
            <a:avLst/>
          </a:prstGeom>
          <a:noFill/>
        </p:spPr>
      </p:pic>
      <p:pic>
        <p:nvPicPr>
          <p:cNvPr id="4" name="Picture 3" descr="topo00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7" y="5301208"/>
            <a:ext cx="4891629" cy="12808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19934</TotalTime>
  <Words>463</Words>
  <Application>Microsoft Macintosh PowerPoint</Application>
  <PresentationFormat>On-screen Show (4:3)</PresentationFormat>
  <Paragraphs>133</Paragraphs>
  <Slides>29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Tema do Office</vt:lpstr>
      <vt:lpstr> Interior Point Methods Applied to Predispatch with Network Topology Manipulation Covering Bus and Transmission Lines Simultaneously</vt:lpstr>
      <vt:lpstr>Brazilian System</vt:lpstr>
      <vt:lpstr>National Interconnected System </vt:lpstr>
      <vt:lpstr>Why IPM?</vt:lpstr>
      <vt:lpstr>Predispatch</vt:lpstr>
      <vt:lpstr>Dynamic Primal Model</vt:lpstr>
      <vt:lpstr> Dual</vt:lpstr>
      <vt:lpstr>Optimality Conditions</vt:lpstr>
      <vt:lpstr> Newton Method</vt:lpstr>
      <vt:lpstr>The directions from Newton</vt:lpstr>
      <vt:lpstr>System to be solved</vt:lpstr>
      <vt:lpstr>Matrix structure study for the problem with modification in the network topology</vt:lpstr>
      <vt:lpstr>Modifications</vt:lpstr>
      <vt:lpstr>Types of Modifications</vt:lpstr>
      <vt:lpstr>Lines Modifications</vt:lpstr>
      <vt:lpstr>Maneuvers Bars</vt:lpstr>
      <vt:lpstr>Simultaneous Bus and Lines Manipulatons</vt:lpstr>
      <vt:lpstr>Implementation</vt:lpstr>
      <vt:lpstr>Data from experiments</vt:lpstr>
      <vt:lpstr>Initial Point</vt:lpstr>
      <vt:lpstr> IEEE30 System</vt:lpstr>
      <vt:lpstr>Sistema IEEE118</vt:lpstr>
      <vt:lpstr> BRAZIL 1993 System</vt:lpstr>
      <vt:lpstr> Brazil 3511 System</vt:lpstr>
      <vt:lpstr>Bus and Lines Modifications  IEEE30 System</vt:lpstr>
      <vt:lpstr>Bars and Lines Manipulations IEEE118 System</vt:lpstr>
      <vt:lpstr>Bars and Lines Manipulations Brazil 1993 System</vt:lpstr>
      <vt:lpstr>Conclusions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MPI Aplicados ao Problema de Pré-Despacho com Manobras</dc:title>
  <dc:creator>Silvia</dc:creator>
  <cp:lastModifiedBy>Silvia Carvalho</cp:lastModifiedBy>
  <cp:revision>365</cp:revision>
  <dcterms:created xsi:type="dcterms:W3CDTF">2010-04-20T20:57:29Z</dcterms:created>
  <dcterms:modified xsi:type="dcterms:W3CDTF">2015-04-28T02:02:25Z</dcterms:modified>
</cp:coreProperties>
</file>